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90" r:id="rId2"/>
    <p:sldId id="413" r:id="rId3"/>
    <p:sldId id="419" r:id="rId4"/>
    <p:sldId id="414" r:id="rId5"/>
    <p:sldId id="418" r:id="rId6"/>
    <p:sldId id="415" r:id="rId7"/>
    <p:sldId id="401" r:id="rId8"/>
    <p:sldId id="376" r:id="rId9"/>
    <p:sldId id="402" r:id="rId10"/>
    <p:sldId id="359" r:id="rId11"/>
    <p:sldId id="361" r:id="rId12"/>
    <p:sldId id="303" r:id="rId13"/>
    <p:sldId id="427" r:id="rId14"/>
    <p:sldId id="429" r:id="rId15"/>
    <p:sldId id="369" r:id="rId16"/>
    <p:sldId id="442" r:id="rId17"/>
    <p:sldId id="443" r:id="rId18"/>
    <p:sldId id="444" r:id="rId19"/>
    <p:sldId id="445" r:id="rId20"/>
    <p:sldId id="446" r:id="rId21"/>
    <p:sldId id="447" r:id="rId22"/>
    <p:sldId id="448" r:id="rId23"/>
    <p:sldId id="449" r:id="rId24"/>
    <p:sldId id="450" r:id="rId25"/>
    <p:sldId id="451" r:id="rId26"/>
    <p:sldId id="458" r:id="rId27"/>
    <p:sldId id="455" r:id="rId28"/>
    <p:sldId id="452" r:id="rId29"/>
    <p:sldId id="457" r:id="rId30"/>
    <p:sldId id="456" r:id="rId31"/>
    <p:sldId id="453" r:id="rId32"/>
    <p:sldId id="460" r:id="rId33"/>
    <p:sldId id="459" r:id="rId34"/>
    <p:sldId id="390" r:id="rId35"/>
    <p:sldId id="408" r:id="rId36"/>
    <p:sldId id="393" r:id="rId37"/>
    <p:sldId id="439" r:id="rId38"/>
    <p:sldId id="351" r:id="rId39"/>
    <p:sldId id="373" r:id="rId40"/>
    <p:sldId id="375" r:id="rId41"/>
    <p:sldId id="343" r:id="rId42"/>
    <p:sldId id="273" r:id="rId43"/>
    <p:sldId id="422" r:id="rId44"/>
    <p:sldId id="441" r:id="rId45"/>
    <p:sldId id="440" r:id="rId46"/>
    <p:sldId id="433" r:id="rId47"/>
    <p:sldId id="405" r:id="rId48"/>
    <p:sldId id="412" r:id="rId49"/>
    <p:sldId id="403" r:id="rId50"/>
    <p:sldId id="404" r:id="rId51"/>
    <p:sldId id="398" r:id="rId52"/>
    <p:sldId id="396" r:id="rId53"/>
    <p:sldId id="394" r:id="rId54"/>
    <p:sldId id="434" r:id="rId55"/>
    <p:sldId id="438" r:id="rId56"/>
    <p:sldId id="436" r:id="rId57"/>
    <p:sldId id="395" r:id="rId58"/>
    <p:sldId id="320" r:id="rId59"/>
    <p:sldId id="386" r:id="rId60"/>
    <p:sldId id="387" r:id="rId61"/>
    <p:sldId id="388" r:id="rId62"/>
    <p:sldId id="385" r:id="rId63"/>
    <p:sldId id="380" r:id="rId64"/>
    <p:sldId id="367" r:id="rId65"/>
    <p:sldId id="406" r:id="rId66"/>
    <p:sldId id="407" r:id="rId67"/>
    <p:sldId id="358" r:id="rId68"/>
    <p:sldId id="321" r:id="rId69"/>
    <p:sldId id="421" r:id="rId70"/>
    <p:sldId id="322" r:id="rId71"/>
    <p:sldId id="323" r:id="rId72"/>
    <p:sldId id="309" r:id="rId73"/>
    <p:sldId id="324" r:id="rId74"/>
    <p:sldId id="353" r:id="rId75"/>
    <p:sldId id="420" r:id="rId76"/>
    <p:sldId id="430" r:id="rId77"/>
    <p:sldId id="431" r:id="rId78"/>
    <p:sldId id="432" r:id="rId79"/>
    <p:sldId id="370" r:id="rId80"/>
    <p:sldId id="368" r:id="rId81"/>
    <p:sldId id="35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415"/>
            <p14:sldId id="401"/>
            <p14:sldId id="376"/>
            <p14:sldId id="402"/>
            <p14:sldId id="359"/>
            <p14:sldId id="361"/>
            <p14:sldId id="303"/>
            <p14:sldId id="427"/>
            <p14:sldId id="429"/>
            <p14:sldId id="369"/>
            <p14:sldId id="442"/>
            <p14:sldId id="443"/>
            <p14:sldId id="444"/>
            <p14:sldId id="445"/>
            <p14:sldId id="446"/>
            <p14:sldId id="447"/>
            <p14:sldId id="448"/>
            <p14:sldId id="449"/>
            <p14:sldId id="450"/>
            <p14:sldId id="451"/>
            <p14:sldId id="458"/>
            <p14:sldId id="455"/>
            <p14:sldId id="452"/>
            <p14:sldId id="457"/>
            <p14:sldId id="456"/>
            <p14:sldId id="453"/>
            <p14:sldId id="460"/>
            <p14:sldId id="459"/>
            <p14:sldId id="390"/>
            <p14:sldId id="408"/>
            <p14:sldId id="393"/>
            <p14:sldId id="439"/>
            <p14:sldId id="351"/>
            <p14:sldId id="373"/>
            <p14:sldId id="375"/>
            <p14:sldId id="343"/>
            <p14:sldId id="273"/>
            <p14:sldId id="422"/>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5DFBB-FC32-F2E8-6AF2-0C23FFFB3028}" v="11" dt="2018-08-09T20:46:41.248"/>
    <p1510:client id="{4D2F7CA3-2E9E-40E0-BA1C-9EEFEAC636F0}" v="9" dt="2018-08-03T13:49:29.113"/>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55"/>
    <p:restoredTop sz="80495"/>
  </p:normalViewPr>
  <p:slideViewPr>
    <p:cSldViewPr snapToGrid="0">
      <p:cViewPr varScale="1">
        <p:scale>
          <a:sx n="82" d="100"/>
          <a:sy n="82" d="100"/>
        </p:scale>
        <p:origin x="114" y="31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571012432"/>
        <c:axId val="-543093584"/>
      </c:lineChart>
      <c:catAx>
        <c:axId val="-5710124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3093584"/>
        <c:crosses val="autoZero"/>
        <c:auto val="1"/>
        <c:lblAlgn val="ctr"/>
        <c:lblOffset val="100"/>
        <c:noMultiLvlLbl val="0"/>
      </c:catAx>
      <c:valAx>
        <c:axId val="-54309358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71012432"/>
        <c:crosses val="autoZero"/>
        <c:crossBetween val="midCat"/>
      </c:valAx>
      <c:spPr>
        <a:noFill/>
        <a:ln w="50800">
          <a:solidFill>
            <a:schemeClr val="tx1"/>
          </a:solidFill>
        </a:ln>
        <a:effectLst/>
      </c:spPr>
    </c:plotArea>
    <c:legend>
      <c:legendPos val="t"/>
      <c:layout>
        <c:manualLayout>
          <c:xMode val="edge"/>
          <c:yMode val="edge"/>
          <c:x val="0.286242725094146"/>
          <c:y val="2.8253000552700899E-2"/>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40</c:v>
                </c:pt>
                <c:pt idx="2">
                  <c:v>30</c:v>
                </c:pt>
                <c:pt idx="3">
                  <c:v>20</c:v>
                </c:pt>
                <c:pt idx="4">
                  <c:v>10</c:v>
                </c:pt>
              </c:numCache>
            </c:numRef>
          </c:val>
          <c:smooth val="0"/>
          <c:extLs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60</c:v>
                </c:pt>
                <c:pt idx="2">
                  <c:v>50</c:v>
                </c:pt>
                <c:pt idx="3">
                  <c:v>40</c:v>
                </c:pt>
                <c:pt idx="4">
                  <c:v>30</c:v>
                </c:pt>
              </c:numCache>
            </c:numRef>
          </c:val>
          <c:smooth val="0"/>
          <c:extLs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535512096"/>
        <c:axId val="-539009728"/>
      </c:lineChart>
      <c:catAx>
        <c:axId val="-5355120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39009728"/>
        <c:crosses val="autoZero"/>
        <c:auto val="1"/>
        <c:lblAlgn val="ctr"/>
        <c:lblOffset val="100"/>
        <c:noMultiLvlLbl val="0"/>
      </c:catAx>
      <c:valAx>
        <c:axId val="-53900972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5512096"/>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36898464"/>
        <c:axId val="-536890080"/>
      </c:lineChart>
      <c:catAx>
        <c:axId val="-5368984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6890080"/>
        <c:crosses val="autoZero"/>
        <c:auto val="1"/>
        <c:lblAlgn val="ctr"/>
        <c:lblOffset val="100"/>
        <c:noMultiLvlLbl val="0"/>
      </c:catAx>
      <c:valAx>
        <c:axId val="-536890080"/>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6898464"/>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34755936"/>
        <c:axId val="-534746816"/>
      </c:lineChart>
      <c:catAx>
        <c:axId val="-5347559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746816"/>
        <c:crosses val="autoZero"/>
        <c:auto val="1"/>
        <c:lblAlgn val="ctr"/>
        <c:lblOffset val="100"/>
        <c:noMultiLvlLbl val="0"/>
      </c:catAx>
      <c:valAx>
        <c:axId val="-534746816"/>
        <c:scaling>
          <c:orientation val="minMax"/>
          <c:max val="70"/>
        </c:scaling>
        <c:delete val="1"/>
        <c:axPos val="l"/>
        <c:numFmt formatCode="General" sourceLinked="0"/>
        <c:majorTickMark val="out"/>
        <c:minorTickMark val="none"/>
        <c:tickLblPos val="nextTo"/>
        <c:crossAx val="-534755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33572688"/>
        <c:axId val="-533564256"/>
      </c:lineChart>
      <c:catAx>
        <c:axId val="-5335726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3564256"/>
        <c:crosses val="autoZero"/>
        <c:auto val="1"/>
        <c:lblAlgn val="ctr"/>
        <c:lblOffset val="100"/>
        <c:noMultiLvlLbl val="0"/>
      </c:catAx>
      <c:valAx>
        <c:axId val="-533564256"/>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33572688"/>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33522304"/>
        <c:axId val="-533513856"/>
      </c:lineChart>
      <c:catAx>
        <c:axId val="-5335223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3513856"/>
        <c:crosses val="autoZero"/>
        <c:auto val="1"/>
        <c:lblAlgn val="ctr"/>
        <c:lblOffset val="100"/>
        <c:noMultiLvlLbl val="0"/>
      </c:catAx>
      <c:valAx>
        <c:axId val="-533513856"/>
        <c:scaling>
          <c:orientation val="minMax"/>
          <c:max val="70"/>
        </c:scaling>
        <c:delete val="1"/>
        <c:axPos val="l"/>
        <c:numFmt formatCode="General" sourceLinked="0"/>
        <c:majorTickMark val="out"/>
        <c:minorTickMark val="none"/>
        <c:tickLblPos val="nextTo"/>
        <c:crossAx val="-533522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09675584"/>
        <c:axId val="-509667152"/>
      </c:lineChart>
      <c:catAx>
        <c:axId val="-5096755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09667152"/>
        <c:crosses val="autoZero"/>
        <c:auto val="1"/>
        <c:lblAlgn val="ctr"/>
        <c:lblOffset val="100"/>
        <c:noMultiLvlLbl val="0"/>
      </c:catAx>
      <c:valAx>
        <c:axId val="-50966715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0967558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6523584"/>
        <c:axId val="-546515344"/>
      </c:lineChart>
      <c:catAx>
        <c:axId val="-5465235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6515344"/>
        <c:crosses val="autoZero"/>
        <c:auto val="1"/>
        <c:lblAlgn val="ctr"/>
        <c:lblOffset val="100"/>
        <c:noMultiLvlLbl val="0"/>
      </c:catAx>
      <c:valAx>
        <c:axId val="-54651534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52358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06372464"/>
        <c:axId val="-506296064"/>
      </c:lineChart>
      <c:catAx>
        <c:axId val="-5063724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06296064"/>
        <c:crosses val="autoZero"/>
        <c:auto val="1"/>
        <c:lblAlgn val="ctr"/>
        <c:lblOffset val="100"/>
        <c:noMultiLvlLbl val="0"/>
      </c:catAx>
      <c:valAx>
        <c:axId val="-50629606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06372464"/>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iagrams/_rels/drawing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4.emf"/><Relationship Id="rId1" Type="http://schemas.openxmlformats.org/officeDocument/2006/relationships/image" Target="../media/image6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4979FD27-D8F7-D14D-B277-5C9585803536}"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EBD0A578-E403-7F41-BDA7-21105C0392A5}" type="presOf" srcId="{BF131ED2-5762-8241-9D60-60C060DE2ACE}" destId="{B015403A-2826-7B41-BB08-3C5C2C3EEF7E}"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6EFFB4AF-C7D4-A740-948F-D1CD3624E7FD}"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A29F4D8-38C0-6148-ABD4-47CD2B21E867}" type="presOf" srcId="{A51A1182-8056-FA44-B819-05326E250AC0}" destId="{6E9FD6EF-4B46-4648-A2A4-A1C9885D1903}" srcOrd="0" destOrd="0" presId="urn:microsoft.com/office/officeart/2005/8/layout/cycle3"/>
    <dgm:cxn modelId="{AE5280E6-E9B5-7643-B6B3-A7E8773D4DF0}" type="presOf" srcId="{C6450ED9-B424-7548-A730-DBCDAA68254F}" destId="{5FA253E2-2AC6-7249-9BAE-D2E1F7A1D947}" srcOrd="0" destOrd="0" presId="urn:microsoft.com/office/officeart/2005/8/layout/cycle3"/>
    <dgm:cxn modelId="{47ACEDFB-49ED-354A-ACAB-773408ADB4F8}" type="presOf" srcId="{7D8970B8-F909-9C48-89F2-DBB6F87F68D9}" destId="{8459AE78-F38E-9042-8458-F10F8CBBABE1}" srcOrd="0" destOrd="0" presId="urn:microsoft.com/office/officeart/2005/8/layout/cycle3"/>
    <dgm:cxn modelId="{668F0414-191C-9446-B81B-167ABCF510D9}" type="presParOf" srcId="{B90B26C3-8AEF-F44D-8BF1-01588DF950A8}" destId="{CA225C7C-2680-4042-A11E-617B43548FC8}" srcOrd="0" destOrd="0" presId="urn:microsoft.com/office/officeart/2005/8/layout/cycle3"/>
    <dgm:cxn modelId="{ABA74B15-DFE1-2240-AC26-C85B4C98B830}" type="presParOf" srcId="{CA225C7C-2680-4042-A11E-617B43548FC8}" destId="{7B4BF964-C111-7F42-8561-266D28C66D1C}" srcOrd="0" destOrd="0" presId="urn:microsoft.com/office/officeart/2005/8/layout/cycle3"/>
    <dgm:cxn modelId="{F3DF8BD5-9365-6E4C-8679-98BB799C0097}" type="presParOf" srcId="{CA225C7C-2680-4042-A11E-617B43548FC8}" destId="{6E9FD6EF-4B46-4648-A2A4-A1C9885D1903}" srcOrd="1" destOrd="0" presId="urn:microsoft.com/office/officeart/2005/8/layout/cycle3"/>
    <dgm:cxn modelId="{D3581C9F-EDC3-0347-BC14-C152AE045387}" type="presParOf" srcId="{CA225C7C-2680-4042-A11E-617B43548FC8}" destId="{8459AE78-F38E-9042-8458-F10F8CBBABE1}" srcOrd="2" destOrd="0" presId="urn:microsoft.com/office/officeart/2005/8/layout/cycle3"/>
    <dgm:cxn modelId="{6129D25D-34C1-4445-90A3-E3B08F995DF6}" type="presParOf" srcId="{CA225C7C-2680-4042-A11E-617B43548FC8}" destId="{B015403A-2826-7B41-BB08-3C5C2C3EEF7E}" srcOrd="3" destOrd="0" presId="urn:microsoft.com/office/officeart/2005/8/layout/cycle3"/>
    <dgm:cxn modelId="{96973210-EC67-DE47-8C89-F963D8D8E768}"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966381E-F8BA-1047-8950-84B0492CCE13}" type="presOf" srcId="{7E53D0A4-52CF-AC46-B6EC-C871B8CDAF6F}" destId="{B90B26C3-8AEF-F44D-8BF1-01588DF950A8}"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075CDB38-B0BB-1D40-8D4E-A5B5360EC8F2}"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F7AF03A5-0A07-6A48-8B69-FC470CC9B772}"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4C6C52E8-281B-E041-949B-B813896CF6B9}" type="presOf" srcId="{BF131ED2-5762-8241-9D60-60C060DE2ACE}" destId="{B015403A-2826-7B41-BB08-3C5C2C3EEF7E}" srcOrd="0" destOrd="0" presId="urn:microsoft.com/office/officeart/2005/8/layout/cycle3"/>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F369A507-E3AF-7B49-B861-06907FD1A2B1}" type="presOf" srcId="{14D4E985-E970-DE49-A835-23B5BCBB9D09}" destId="{7CB79483-FECB-7B42-B9AA-D9954A46F72B}"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39A94D23-65BB-D34E-BCCD-A7E943A10C05}" type="presOf" srcId="{869A7BDD-9E78-0546-B04B-0B5FABD4335F}" destId="{7CB79483-FECB-7B42-B9AA-D9954A46F72B}" srcOrd="0" destOrd="1"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D5B3B245-4D5B-FE47-B236-472785B97F1A}" type="presOf" srcId="{32ADB176-565B-4846-83CB-84F544BAA024}" destId="{D9EB1B0F-8C96-9343-9CD4-1F7F298BA8C8}"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00FECD52-1FA5-F640-AFA0-5527B473DF1E}" srcId="{E2211288-23C5-7C49-9910-0631D9159844}" destId="{C8DAC0B1-F528-5D49-BFB2-5D0ABA3A0024}" srcOrd="0" destOrd="0" parTransId="{E259EE0C-DB34-3041-91BB-CA8BFE1391D4}" sibTransId="{7DBEC442-3CD5-1B40-B216-B11FC5843F5E}"/>
    <dgm:cxn modelId="{B9E93C74-9128-2845-8241-1EAB21207F1A}" srcId="{8F3E48A8-6CBB-4E48-A4B9-F5A68067B865}" destId="{61744628-CB1C-C847-82C3-618407B49F09}" srcOrd="0" destOrd="0" parTransId="{D1C39445-C86D-854A-AF34-4195EA0CAAB9}" sibTransId="{32ADB176-565B-4846-83CB-84F544BAA024}"/>
    <dgm:cxn modelId="{B50EB156-DADF-FD44-81F2-90EEC10D2E84}"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E6C41E8B-DF4C-1B43-B805-ADD285D3E1DB}" srcId="{DAEBC401-884C-6842-9ABD-72506B29C70B}" destId="{7BB716DC-068B-C24E-B8D4-E9B4453A5466}" srcOrd="0" destOrd="0" parTransId="{F1BB0079-4A56-FD40-85A4-64DF39ED90BF}" sibTransId="{E3199A6C-E4B7-AA42-8A38-164FCF16ED2A}"/>
    <dgm:cxn modelId="{A76C898F-62F1-4F4E-9FCB-0E3B23886405}" type="presOf" srcId="{5BD1171D-314B-CA42-B35F-2F0116DD6713}" destId="{286E283C-527A-344B-B6C3-7392F428269C}" srcOrd="0" destOrd="0" presId="urn:microsoft.com/office/officeart/2008/layout/CircularPictureCallout"/>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B91F51B3-06B0-DB42-B2B5-54135CB8F3FA}" type="presOf" srcId="{9F71258F-FC60-6140-A1D5-8B0435F02E85}" destId="{F9EF6568-7566-8B4E-BC71-5892D97D18DC}"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94FF69F0-95A4-DA4D-9D12-2397C905C743}" type="presOf" srcId="{C8DAC0B1-F528-5D49-BFB2-5D0ABA3A0024}" destId="{646FA060-238E-2844-8C3C-9B082EFC5865}" srcOrd="0" destOrd="1"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576E83FC-11FE-B848-BF7D-F10DCA07859A}" type="presOf" srcId="{40CCA8FA-C21E-7F4C-A918-DB0EE3E5A9F5}" destId="{908A4B56-FDFF-DD47-ADAD-BB5C817668AB}" srcOrd="0" destOrd="2"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Wandering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marL="0" lvl="0" indent="0" algn="l" defTabSz="755650">
            <a:lnSpc>
              <a:spcPct val="90000"/>
            </a:lnSpc>
            <a:spcBef>
              <a:spcPct val="0"/>
            </a:spcBef>
            <a:spcAft>
              <a:spcPct val="35000"/>
            </a:spcAft>
            <a:buNone/>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9/27/2018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54.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73</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1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12</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39</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40</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54</a:t>
            </a:fld>
            <a:endParaRPr lang="en-US"/>
          </a:p>
        </p:txBody>
      </p:sp>
    </p:spTree>
    <p:extLst>
      <p:ext uri="{BB962C8B-B14F-4D97-AF65-F5344CB8AC3E}">
        <p14:creationId xmlns:p14="http://schemas.microsoft.com/office/powerpoint/2010/main" val="109759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9/27/2018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9/27/2018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9/27/2018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9/27/2018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9/27/2018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7.png"/><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4.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1.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7.jp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9.png"/><Relationship Id="rId4" Type="http://schemas.openxmlformats.org/officeDocument/2006/relationships/diagramQuickStyle" Target="../diagrams/quickStyle6.xml"/><Relationship Id="rId9" Type="http://schemas.openxmlformats.org/officeDocument/2006/relationships/image" Target="../media/image65.tiff"/></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diagramLayout" Target="../diagrams/layout8.xml"/><Relationship Id="rId7" Type="http://schemas.openxmlformats.org/officeDocument/2006/relationships/image" Target="../media/image13.emf"/><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16.png"/><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emf"/><Relationship Id="rId1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Layout" Target="../diagrams/layout11.xml"/><Relationship Id="rId7" Type="http://schemas.openxmlformats.org/officeDocument/2006/relationships/image" Target="../media/image73.tiff"/><Relationship Id="rId12" Type="http://schemas.microsoft.com/office/2007/relationships/diagramDrawing" Target="../diagrams/drawing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s>
</file>

<file path=ppt/slides/_rels/slide6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75.png"/><Relationship Id="rId7" Type="http://schemas.openxmlformats.org/officeDocument/2006/relationships/diagramColors" Target="../diagrams/colors13.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Layout" Target="../diagrams/layout15.xml"/><Relationship Id="rId7" Type="http://schemas.openxmlformats.org/officeDocument/2006/relationships/image" Target="../media/image77.png"/><Relationship Id="rId12" Type="http://schemas.microsoft.com/office/2007/relationships/diagramDrawing" Target="../diagrams/drawing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diagramColors" Target="../diagrams/colors16.xml"/><Relationship Id="rId5" Type="http://schemas.openxmlformats.org/officeDocument/2006/relationships/diagramColors" Target="../diagrams/colors15.xml"/><Relationship Id="rId10" Type="http://schemas.openxmlformats.org/officeDocument/2006/relationships/diagramQuickStyle" Target="../diagrams/quickStyle16.xml"/><Relationship Id="rId4" Type="http://schemas.openxmlformats.org/officeDocument/2006/relationships/diagramQuickStyle" Target="../diagrams/quickStyle15.xml"/><Relationship Id="rId9" Type="http://schemas.openxmlformats.org/officeDocument/2006/relationships/diagramLayout" Target="../diagrams/layout16.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76.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diagramQuickStyle" Target="../diagrams/quickStyle19.xml"/><Relationship Id="rId18" Type="http://schemas.microsoft.com/office/2007/relationships/hdphoto" Target="../media/hdphoto4.wdp"/><Relationship Id="rId3" Type="http://schemas.openxmlformats.org/officeDocument/2006/relationships/diagramLayout" Target="../diagrams/layout18.xml"/><Relationship Id="rId7" Type="http://schemas.openxmlformats.org/officeDocument/2006/relationships/image" Target="../media/image13.emf"/><Relationship Id="rId12" Type="http://schemas.openxmlformats.org/officeDocument/2006/relationships/diagramLayout" Target="../diagrams/layout19.xml"/><Relationship Id="rId17" Type="http://schemas.openxmlformats.org/officeDocument/2006/relationships/image" Target="../media/image80.png"/><Relationship Id="rId2" Type="http://schemas.openxmlformats.org/officeDocument/2006/relationships/diagramData" Target="../diagrams/data18.xml"/><Relationship Id="rId16" Type="http://schemas.openxmlformats.org/officeDocument/2006/relationships/image" Target="../media/image16.png"/><Relationship Id="rId20" Type="http://schemas.openxmlformats.org/officeDocument/2006/relationships/image" Target="../media/image82.png"/><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Data" Target="../diagrams/data19.xml"/><Relationship Id="rId5" Type="http://schemas.openxmlformats.org/officeDocument/2006/relationships/diagramColors" Target="../diagrams/colors18.xml"/><Relationship Id="rId15" Type="http://schemas.microsoft.com/office/2007/relationships/diagramDrawing" Target="../diagrams/drawing19.xml"/><Relationship Id="rId10" Type="http://schemas.openxmlformats.org/officeDocument/2006/relationships/image" Target="../media/image11.emf"/><Relationship Id="rId19" Type="http://schemas.openxmlformats.org/officeDocument/2006/relationships/image" Target="../media/image81.png"/><Relationship Id="rId4" Type="http://schemas.openxmlformats.org/officeDocument/2006/relationships/diagramQuickStyle" Target="../diagrams/quickStyle18.xml"/><Relationship Id="rId9" Type="http://schemas.openxmlformats.org/officeDocument/2006/relationships/image" Target="../media/image15.png"/><Relationship Id="rId14" Type="http://schemas.openxmlformats.org/officeDocument/2006/relationships/diagramColors" Target="../diagrams/colors19.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8.jpg"/><Relationship Id="rId7" Type="http://schemas.microsoft.com/office/2007/relationships/hdphoto" Target="../media/hdphoto1.wd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9.jpeg"/><Relationship Id="rId9" Type="http://schemas.openxmlformats.org/officeDocument/2006/relationships/image" Target="../media/image1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7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png"/><Relationship Id="rId5" Type="http://schemas.microsoft.com/office/2007/relationships/hdphoto" Target="../media/hdphoto6.wdp"/><Relationship Id="rId10" Type="http://schemas.openxmlformats.org/officeDocument/2006/relationships/image" Target="../media/image91.jpeg"/><Relationship Id="rId4" Type="http://schemas.openxmlformats.org/officeDocument/2006/relationships/image" Target="../media/image88.png"/><Relationship Id="rId9" Type="http://schemas.microsoft.com/office/2007/relationships/hdphoto" Target="../media/hdphoto8.wdp"/></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3172176606"/>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33" name="Rectangle 32">
            <a:extLst>
              <a:ext uri="{FF2B5EF4-FFF2-40B4-BE49-F238E27FC236}">
                <a16:creationId xmlns:a16="http://schemas.microsoft.com/office/drawing/2014/main"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at the end of larval development and lipid depletion during larval diapause.</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affects lipid accumulation</a:t>
            </a:r>
            <a:endParaRPr lang="en-US" sz="4400" b="0" u="sng" dirty="0"/>
          </a:p>
        </p:txBody>
      </p:sp>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235554548"/>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does not affect depletion</a:t>
            </a:r>
            <a:endParaRPr lang="en-US" sz="4400" b="0" u="sng" dirty="0"/>
          </a:p>
        </p:txBody>
      </p:sp>
      <p:graphicFrame>
        <p:nvGraphicFramePr>
          <p:cNvPr id="7" name="Chart 6">
            <a:extLst>
              <a:ext uri="{FF2B5EF4-FFF2-40B4-BE49-F238E27FC236}">
                <a16:creationId xmlns:a16="http://schemas.microsoft.com/office/drawing/2014/main" id="{989B9429-1EB1-4673-99C0-D2F8F1B5ED4A}"/>
              </a:ext>
            </a:extLst>
          </p:cNvPr>
          <p:cNvGraphicFramePr/>
          <p:nvPr>
            <p:extLst>
              <p:ext uri="{D42A27DB-BD31-4B8C-83A1-F6EECF244321}">
                <p14:modId xmlns:p14="http://schemas.microsoft.com/office/powerpoint/2010/main" val="77783555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787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cs typeface="Calibri"/>
              </a:rPr>
              <a:t>Measuring Lipids </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955242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98607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0056-897A-4A39-A928-37402EAC39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3937D1-6F91-4C4E-88CB-88BF81FC50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75B161-FBA8-4D87-AA91-FB1AC9E72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38" y="0"/>
            <a:ext cx="11412682" cy="6858000"/>
          </a:xfrm>
          <a:prstGeom prst="rect">
            <a:avLst/>
          </a:prstGeom>
        </p:spPr>
      </p:pic>
    </p:spTree>
    <p:extLst>
      <p:ext uri="{BB962C8B-B14F-4D97-AF65-F5344CB8AC3E}">
        <p14:creationId xmlns:p14="http://schemas.microsoft.com/office/powerpoint/2010/main" val="280530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FC22-C61B-4221-8BA7-8087D143C5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F48931-5241-46BC-B1C0-DFBE2C564C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D166189-DEE3-45CC-8820-684159258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20" y="0"/>
            <a:ext cx="11313959" cy="6858000"/>
          </a:xfrm>
          <a:prstGeom prst="rect">
            <a:avLst/>
          </a:prstGeom>
        </p:spPr>
      </p:pic>
    </p:spTree>
    <p:extLst>
      <p:ext uri="{BB962C8B-B14F-4D97-AF65-F5344CB8AC3E}">
        <p14:creationId xmlns:p14="http://schemas.microsoft.com/office/powerpoint/2010/main" val="332703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144523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val="1718581615"/>
                    </a:ext>
                  </a:extLst>
                </a:gridCol>
                <a:gridCol w="2382665">
                  <a:extLst>
                    <a:ext uri="{9D8B030D-6E8A-4147-A177-3AD203B41FA5}">
                      <a16:colId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3301624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2BB0-C667-471A-83CE-248C6C383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5CBCD1-6C6C-4E3D-8359-0A116290FD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2E493-CE23-4BD8-9C91-27C511E4A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34963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102943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5125-368C-4231-80CB-385FFB328D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5AFC9-BB97-4B9A-9756-85F7FDA4F7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11BDBCC-6BE0-4926-A343-72E6E1632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389491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58284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Wet Accumulation</a:t>
            </a:r>
          </a:p>
        </p:txBody>
      </p:sp>
      <p:pic>
        <p:nvPicPr>
          <p:cNvPr id="43" name="Content Placeholder 42">
            <a:extLst>
              <a:ext uri="{FF2B5EF4-FFF2-40B4-BE49-F238E27FC236}">
                <a16:creationId xmlns:a16="http://schemas.microsoft.com/office/drawing/2014/main" id="{D3E2087B-1E46-4DC6-A130-1966022EE9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051" y="1600200"/>
            <a:ext cx="8531897" cy="4525963"/>
          </a:xfrm>
        </p:spPr>
      </p:pic>
    </p:spTree>
    <p:extLst>
      <p:ext uri="{BB962C8B-B14F-4D97-AF65-F5344CB8AC3E}">
        <p14:creationId xmlns:p14="http://schemas.microsoft.com/office/powerpoint/2010/main" val="3136573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Wet Depletion</a:t>
            </a:r>
          </a:p>
        </p:txBody>
      </p:sp>
      <p:pic>
        <p:nvPicPr>
          <p:cNvPr id="4" name="Content Placeholder 3">
            <a:extLst>
              <a:ext uri="{FF2B5EF4-FFF2-40B4-BE49-F238E27FC236}">
                <a16:creationId xmlns:a16="http://schemas.microsoft.com/office/drawing/2014/main" id="{978732D4-F7FF-4208-9282-FCC8360723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645" y="1600200"/>
            <a:ext cx="8494709" cy="4525963"/>
          </a:xfrm>
        </p:spPr>
      </p:pic>
    </p:spTree>
    <p:extLst>
      <p:ext uri="{BB962C8B-B14F-4D97-AF65-F5344CB8AC3E}">
        <p14:creationId xmlns:p14="http://schemas.microsoft.com/office/powerpoint/2010/main" val="71261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a:t>Phenotype Results</a:t>
            </a:r>
            <a:br>
              <a:rPr lang="en-US"/>
            </a:br>
            <a:r>
              <a:rPr lang="en-US"/>
              <a:t>Wet</a:t>
            </a:r>
            <a:endParaRPr lang="en-US" dirty="0"/>
          </a:p>
        </p:txBody>
      </p:sp>
      <p:sp>
        <p:nvSpPr>
          <p:cNvPr id="6" name="Content Placeholder 5">
            <a:extLst>
              <a:ext uri="{FF2B5EF4-FFF2-40B4-BE49-F238E27FC236}">
                <a16:creationId xmlns:a16="http://schemas.microsoft.com/office/drawing/2014/main" id="{A5F8278A-663E-4E5D-ACB5-0FB43EFF5309}"/>
              </a:ext>
            </a:extLst>
          </p:cNvPr>
          <p:cNvSpPr>
            <a:spLocks noGrp="1"/>
          </p:cNvSpPr>
          <p:nvPr>
            <p:ph idx="1"/>
          </p:nvPr>
        </p:nvSpPr>
        <p:spPr/>
        <p:txBody>
          <a:bodyPr/>
          <a:lstStyle/>
          <a:p>
            <a:endParaRPr lang="en-US"/>
          </a:p>
        </p:txBody>
      </p:sp>
      <p:pic>
        <p:nvPicPr>
          <p:cNvPr id="26" name="Picture 25">
            <a:extLst>
              <a:ext uri="{FF2B5EF4-FFF2-40B4-BE49-F238E27FC236}">
                <a16:creationId xmlns:a16="http://schemas.microsoft.com/office/drawing/2014/main" id="{534AC1E6-B975-4D50-A3FD-37E6DF982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801" y="1203158"/>
            <a:ext cx="6683845" cy="5029090"/>
          </a:xfrm>
          <a:prstGeom prst="rect">
            <a:avLst/>
          </a:prstGeom>
        </p:spPr>
      </p:pic>
    </p:spTree>
    <p:extLst>
      <p:ext uri="{BB962C8B-B14F-4D97-AF65-F5344CB8AC3E}">
        <p14:creationId xmlns:p14="http://schemas.microsoft.com/office/powerpoint/2010/main" val="226601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Dry Accumulation</a:t>
            </a:r>
          </a:p>
        </p:txBody>
      </p:sp>
      <p:pic>
        <p:nvPicPr>
          <p:cNvPr id="26" name="Content Placeholder 25">
            <a:extLst>
              <a:ext uri="{FF2B5EF4-FFF2-40B4-BE49-F238E27FC236}">
                <a16:creationId xmlns:a16="http://schemas.microsoft.com/office/drawing/2014/main" id="{5F16266A-225A-4364-B3DA-E8E2CED15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963" y="1600200"/>
            <a:ext cx="8514073" cy="4525963"/>
          </a:xfrm>
        </p:spPr>
      </p:pic>
    </p:spTree>
    <p:extLst>
      <p:ext uri="{BB962C8B-B14F-4D97-AF65-F5344CB8AC3E}">
        <p14:creationId xmlns:p14="http://schemas.microsoft.com/office/powerpoint/2010/main" val="39133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Dry Depletion</a:t>
            </a:r>
          </a:p>
        </p:txBody>
      </p:sp>
      <p:pic>
        <p:nvPicPr>
          <p:cNvPr id="10" name="Content Placeholder 9">
            <a:extLst>
              <a:ext uri="{FF2B5EF4-FFF2-40B4-BE49-F238E27FC236}">
                <a16:creationId xmlns:a16="http://schemas.microsoft.com/office/drawing/2014/main" id="{4440332E-7E74-4F01-A22F-67C29CF3C9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992" y="1600200"/>
            <a:ext cx="8504016" cy="4525963"/>
          </a:xfrm>
        </p:spPr>
      </p:pic>
    </p:spTree>
    <p:extLst>
      <p:ext uri="{BB962C8B-B14F-4D97-AF65-F5344CB8AC3E}">
        <p14:creationId xmlns:p14="http://schemas.microsoft.com/office/powerpoint/2010/main" val="2375086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9330824"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Spring and summer are warm and the days are long </a:t>
            </a:r>
          </a:p>
          <a:p>
            <a:pPr marL="457200" indent="-457200">
              <a:buFont typeface="Arial" charset="0"/>
              <a:buChar char="•"/>
            </a:pPr>
            <a:r>
              <a:rPr lang="en-US" sz="3200" dirty="0"/>
              <a:t>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Dry</a:t>
            </a:r>
          </a:p>
        </p:txBody>
      </p:sp>
      <p:pic>
        <p:nvPicPr>
          <p:cNvPr id="5" name="Content Placeholder 4">
            <a:extLst>
              <a:ext uri="{FF2B5EF4-FFF2-40B4-BE49-F238E27FC236}">
                <a16:creationId xmlns:a16="http://schemas.microsoft.com/office/drawing/2014/main" id="{D1CC4026-7F68-4364-BA9F-8B614773DF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660" y="1600200"/>
            <a:ext cx="8590680" cy="4525963"/>
          </a:xfrm>
        </p:spPr>
      </p:pic>
      <p:pic>
        <p:nvPicPr>
          <p:cNvPr id="7" name="Picture 6">
            <a:extLst>
              <a:ext uri="{FF2B5EF4-FFF2-40B4-BE49-F238E27FC236}">
                <a16:creationId xmlns:a16="http://schemas.microsoft.com/office/drawing/2014/main" id="{458FB71F-F0AC-4CEA-92ED-21CA2DC5A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655" y="771154"/>
            <a:ext cx="4048690" cy="5315692"/>
          </a:xfrm>
          <a:prstGeom prst="rect">
            <a:avLst/>
          </a:prstGeom>
        </p:spPr>
      </p:pic>
      <p:pic>
        <p:nvPicPr>
          <p:cNvPr id="9" name="Picture 8">
            <a:extLst>
              <a:ext uri="{FF2B5EF4-FFF2-40B4-BE49-F238E27FC236}">
                <a16:creationId xmlns:a16="http://schemas.microsoft.com/office/drawing/2014/main" id="{564C91D2-1E67-4109-91D6-2352457D8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2806"/>
            <a:ext cx="12192000" cy="6432387"/>
          </a:xfrm>
          <a:prstGeom prst="rect">
            <a:avLst/>
          </a:prstGeom>
        </p:spPr>
      </p:pic>
      <p:pic>
        <p:nvPicPr>
          <p:cNvPr id="11" name="Picture 10">
            <a:extLst>
              <a:ext uri="{FF2B5EF4-FFF2-40B4-BE49-F238E27FC236}">
                <a16:creationId xmlns:a16="http://schemas.microsoft.com/office/drawing/2014/main" id="{871629A0-C4DA-4379-AB37-AD92CA089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4619"/>
            <a:ext cx="12192000" cy="6488762"/>
          </a:xfrm>
          <a:prstGeom prst="rect">
            <a:avLst/>
          </a:prstGeom>
        </p:spPr>
      </p:pic>
      <p:pic>
        <p:nvPicPr>
          <p:cNvPr id="13" name="Picture 12">
            <a:extLst>
              <a:ext uri="{FF2B5EF4-FFF2-40B4-BE49-F238E27FC236}">
                <a16:creationId xmlns:a16="http://schemas.microsoft.com/office/drawing/2014/main" id="{73D2E0B0-6328-4C2B-8021-4AB4BE86D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91138"/>
            <a:ext cx="12192000" cy="6475724"/>
          </a:xfrm>
          <a:prstGeom prst="rect">
            <a:avLst/>
          </a:prstGeom>
        </p:spPr>
      </p:pic>
      <p:pic>
        <p:nvPicPr>
          <p:cNvPr id="15" name="Picture 14">
            <a:extLst>
              <a:ext uri="{FF2B5EF4-FFF2-40B4-BE49-F238E27FC236}">
                <a16:creationId xmlns:a16="http://schemas.microsoft.com/office/drawing/2014/main" id="{49CE1DC5-D7A0-4072-836F-3A451E9B03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5886"/>
            <a:ext cx="12192000" cy="6506228"/>
          </a:xfrm>
          <a:prstGeom prst="rect">
            <a:avLst/>
          </a:prstGeom>
        </p:spPr>
      </p:pic>
    </p:spTree>
    <p:extLst>
      <p:ext uri="{BB962C8B-B14F-4D97-AF65-F5344CB8AC3E}">
        <p14:creationId xmlns:p14="http://schemas.microsoft.com/office/powerpoint/2010/main" val="396813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Lean Accumulation</a:t>
            </a:r>
          </a:p>
        </p:txBody>
      </p:sp>
      <p:pic>
        <p:nvPicPr>
          <p:cNvPr id="20" name="Content Placeholder 19">
            <a:extLst>
              <a:ext uri="{FF2B5EF4-FFF2-40B4-BE49-F238E27FC236}">
                <a16:creationId xmlns:a16="http://schemas.microsoft.com/office/drawing/2014/main" id="{3EE204C5-281C-4FA5-9D7C-895EB93079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051" y="1600200"/>
            <a:ext cx="8531897" cy="4525963"/>
          </a:xfrm>
        </p:spPr>
      </p:pic>
    </p:spTree>
    <p:extLst>
      <p:ext uri="{BB962C8B-B14F-4D97-AF65-F5344CB8AC3E}">
        <p14:creationId xmlns:p14="http://schemas.microsoft.com/office/powerpoint/2010/main" val="3215988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Lean Depletion</a:t>
            </a:r>
          </a:p>
        </p:txBody>
      </p:sp>
      <p:pic>
        <p:nvPicPr>
          <p:cNvPr id="4" name="Content Placeholder 3">
            <a:extLst>
              <a:ext uri="{FF2B5EF4-FFF2-40B4-BE49-F238E27FC236}">
                <a16:creationId xmlns:a16="http://schemas.microsoft.com/office/drawing/2014/main" id="{D372F3DB-B6A6-4A71-B164-21018ADE8B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645" y="1600200"/>
            <a:ext cx="8494709" cy="4525963"/>
          </a:xfrm>
        </p:spPr>
      </p:pic>
    </p:spTree>
    <p:extLst>
      <p:ext uri="{BB962C8B-B14F-4D97-AF65-F5344CB8AC3E}">
        <p14:creationId xmlns:p14="http://schemas.microsoft.com/office/powerpoint/2010/main" val="360528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446550"/>
          </a:xfrm>
        </p:spPr>
        <p:txBody>
          <a:bodyPr>
            <a:spAutoFit/>
          </a:bodyPr>
          <a:lstStyle/>
          <a:p>
            <a:r>
              <a:rPr lang="en-US" dirty="0"/>
              <a:t>Phenotype Results</a:t>
            </a:r>
            <a:br>
              <a:rPr lang="en-US" dirty="0"/>
            </a:br>
            <a:r>
              <a:rPr lang="en-US" dirty="0"/>
              <a:t>Lean</a:t>
            </a:r>
          </a:p>
        </p:txBody>
      </p:sp>
      <p:pic>
        <p:nvPicPr>
          <p:cNvPr id="5" name="Content Placeholder 4">
            <a:extLst>
              <a:ext uri="{FF2B5EF4-FFF2-40B4-BE49-F238E27FC236}">
                <a16:creationId xmlns:a16="http://schemas.microsoft.com/office/drawing/2014/main" id="{8C8EA97B-3DAA-4585-8881-E3C5BB0D4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012" y="1600200"/>
            <a:ext cx="8557975" cy="4525963"/>
          </a:xfrm>
        </p:spPr>
      </p:pic>
      <p:pic>
        <p:nvPicPr>
          <p:cNvPr id="7" name="Picture 6">
            <a:extLst>
              <a:ext uri="{FF2B5EF4-FFF2-40B4-BE49-F238E27FC236}">
                <a16:creationId xmlns:a16="http://schemas.microsoft.com/office/drawing/2014/main" id="{74982D2E-F9ED-45EF-B226-7B75E860D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161"/>
            <a:ext cx="12192000" cy="6505678"/>
          </a:xfrm>
          <a:prstGeom prst="rect">
            <a:avLst/>
          </a:prstGeom>
        </p:spPr>
      </p:pic>
      <p:pic>
        <p:nvPicPr>
          <p:cNvPr id="9" name="Picture 8">
            <a:extLst>
              <a:ext uri="{FF2B5EF4-FFF2-40B4-BE49-F238E27FC236}">
                <a16:creationId xmlns:a16="http://schemas.microsoft.com/office/drawing/2014/main" id="{3E2E8A43-1ABE-4895-BE7E-90FD94C4A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0628"/>
            <a:ext cx="12192000" cy="6476744"/>
          </a:xfrm>
          <a:prstGeom prst="rect">
            <a:avLst/>
          </a:prstGeom>
        </p:spPr>
      </p:pic>
      <p:pic>
        <p:nvPicPr>
          <p:cNvPr id="11" name="Picture 10">
            <a:extLst>
              <a:ext uri="{FF2B5EF4-FFF2-40B4-BE49-F238E27FC236}">
                <a16:creationId xmlns:a16="http://schemas.microsoft.com/office/drawing/2014/main" id="{D1DED260-10DE-4A5A-AAF6-758981F81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1064"/>
            <a:ext cx="12192000" cy="6495871"/>
          </a:xfrm>
          <a:prstGeom prst="rect">
            <a:avLst/>
          </a:prstGeom>
        </p:spPr>
      </p:pic>
      <p:pic>
        <p:nvPicPr>
          <p:cNvPr id="13" name="Picture 12">
            <a:extLst>
              <a:ext uri="{FF2B5EF4-FFF2-40B4-BE49-F238E27FC236}">
                <a16:creationId xmlns:a16="http://schemas.microsoft.com/office/drawing/2014/main" id="{D738EC51-B57B-4773-8D91-FFC5A8CB9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5192"/>
            <a:ext cx="12192000" cy="6427616"/>
          </a:xfrm>
          <a:prstGeom prst="rect">
            <a:avLst/>
          </a:prstGeom>
        </p:spPr>
      </p:pic>
      <p:pic>
        <p:nvPicPr>
          <p:cNvPr id="15" name="Picture 14">
            <a:extLst>
              <a:ext uri="{FF2B5EF4-FFF2-40B4-BE49-F238E27FC236}">
                <a16:creationId xmlns:a16="http://schemas.microsoft.com/office/drawing/2014/main" id="{AA5AD42A-CA44-43EF-9D4F-1CC32D1EC7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26155"/>
            <a:ext cx="12192000" cy="6405690"/>
          </a:xfrm>
          <a:prstGeom prst="rect">
            <a:avLst/>
          </a:prstGeom>
        </p:spPr>
      </p:pic>
    </p:spTree>
    <p:extLst>
      <p:ext uri="{BB962C8B-B14F-4D97-AF65-F5344CB8AC3E}">
        <p14:creationId xmlns:p14="http://schemas.microsoft.com/office/powerpoint/2010/main" val="3675851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72370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52929" y="138488"/>
            <a:ext cx="88899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Strains </a:t>
            </a:r>
            <a:r>
              <a:rPr lang="en-US" sz="6000" b="1" u="sng" dirty="0">
                <a:solidFill>
                  <a:schemeClr val="tx1"/>
                </a:solidFill>
              </a:rPr>
              <a:t>NOT</a:t>
            </a:r>
            <a:r>
              <a:rPr lang="en-US" sz="6000" b="1" dirty="0">
                <a:solidFill>
                  <a:schemeClr val="tx1"/>
                </a:solidFill>
              </a:rPr>
              <a:t> Different</a:t>
            </a: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Lipid Accumulation</a:t>
            </a:r>
            <a:endParaRPr lang="en-US" sz="4400" b="1" dirty="0">
              <a:cs typeface="Calibri"/>
            </a:endParaRPr>
          </a:p>
        </p:txBody>
      </p:sp>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a:t>
            </a:r>
            <a:r>
              <a:rPr lang="en-US" sz="2800" b="1">
                <a:solidFill>
                  <a:schemeClr val="bg1"/>
                </a:solidFill>
              </a:rPr>
              <a:t>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30643" y="1147433"/>
            <a:ext cx="9816610" cy="5723820"/>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Rate does not change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5" name="TextBox 4"/>
          <p:cNvSpPr txBox="1"/>
          <p:nvPr/>
        </p:nvSpPr>
        <p:spPr>
          <a:xfrm>
            <a:off x="3743292" y="1369734"/>
            <a:ext cx="2369559" cy="400110"/>
          </a:xfrm>
          <a:prstGeom prst="rect">
            <a:avLst/>
          </a:prstGeom>
          <a:solidFill>
            <a:schemeClr val="accent4">
              <a:lumMod val="60000"/>
              <a:lumOff val="40000"/>
            </a:schemeClr>
          </a:solidFill>
        </p:spPr>
        <p:txBody>
          <a:bodyPr wrap="none" rtlCol="0">
            <a:spAutoFit/>
          </a:bodyPr>
          <a:lstStyle/>
          <a:p>
            <a:r>
              <a:rPr lang="hr-HR" sz="2000" b="1" dirty="0">
                <a:solidFill>
                  <a:schemeClr val="bg1"/>
                </a:solidFill>
              </a:rPr>
              <a:t>y= -0.00094 x+ 0.013</a:t>
            </a:r>
            <a:endParaRPr lang="en-US" sz="2000" b="1" dirty="0">
              <a:solidFill>
                <a:schemeClr val="bg1"/>
              </a:solidFill>
            </a:endParaRPr>
          </a:p>
        </p:txBody>
      </p:sp>
      <p:sp>
        <p:nvSpPr>
          <p:cNvPr id="48" name="TextBox 47"/>
          <p:cNvSpPr txBox="1"/>
          <p:nvPr/>
        </p:nvSpPr>
        <p:spPr>
          <a:xfrm>
            <a:off x="3743292" y="5742672"/>
            <a:ext cx="2239716" cy="400110"/>
          </a:xfrm>
          <a:prstGeom prst="rect">
            <a:avLst/>
          </a:prstGeom>
          <a:solidFill>
            <a:schemeClr val="accent4">
              <a:lumMod val="60000"/>
              <a:lumOff val="40000"/>
            </a:schemeClr>
          </a:solidFill>
        </p:spPr>
        <p:txBody>
          <a:bodyPr wrap="none" rtlCol="0">
            <a:spAutoFit/>
          </a:bodyPr>
          <a:lstStyle/>
          <a:p>
            <a:r>
              <a:rPr lang="hr-HR" sz="2000" b="1">
                <a:solidFill>
                  <a:schemeClr val="bg1"/>
                </a:solidFill>
              </a:rPr>
              <a:t>y= -0.0023 x+ 0.011</a:t>
            </a:r>
            <a:endParaRPr lang="en-US" sz="2000" b="1" dirty="0">
              <a:solidFill>
                <a:schemeClr val="bg1"/>
              </a:solidFill>
            </a:endParaRPr>
          </a:p>
        </p:txBody>
      </p:sp>
      <p:sp>
        <p:nvSpPr>
          <p:cNvPr id="51" name="Rectangle 50">
            <a:extLst>
              <a:ext uri="{FF2B5EF4-FFF2-40B4-BE49-F238E27FC236}">
                <a16:creationId xmlns:a16="http://schemas.microsoft.com/office/drawing/2014/main"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a:t>
            </a:r>
            <a:r>
              <a:rPr lang="en-US" sz="2800"/>
              <a:t>lipid accumulation!</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rate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47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7103163" cy="2062103"/>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a:t>Hibernation for insects</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with seasonality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11" name="Rectangle 10"/>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1398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val="126005524"/>
              </p:ext>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803382584"/>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Genetically determined</a:t>
            </a:r>
          </a:p>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a:t>Preparation for diapause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19113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13964</TotalTime>
  <Words>2062</Words>
  <Application>Microsoft Office PowerPoint</Application>
  <PresentationFormat>Widescreen</PresentationFormat>
  <Paragraphs>595</Paragraphs>
  <Slides>81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Phenotype Results Wet Accumulation</vt:lpstr>
      <vt:lpstr>Phenotype Results Wet Depletion</vt:lpstr>
      <vt:lpstr>Phenotype Results Wet</vt:lpstr>
      <vt:lpstr>Phenotype Results Dry Accumulation</vt:lpstr>
      <vt:lpstr>Phenotype Results Dry Depletion</vt:lpstr>
      <vt:lpstr>Phenotype Results Dry</vt:lpstr>
      <vt:lpstr>Phenotype Results Lean Accumulation</vt:lpstr>
      <vt:lpstr>Phenotype Results Lean Depletion</vt:lpstr>
      <vt:lpstr>Phenotype Results Lean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423</cp:revision>
  <dcterms:modified xsi:type="dcterms:W3CDTF">2018-09-27T21:55:55Z</dcterms:modified>
</cp:coreProperties>
</file>